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304" r:id="rId4"/>
    <p:sldId id="321" r:id="rId5"/>
    <p:sldId id="294" r:id="rId6"/>
    <p:sldId id="320" r:id="rId7"/>
    <p:sldId id="296" r:id="rId8"/>
    <p:sldId id="302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6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0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26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08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630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4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247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8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16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977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451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1DF4F5-B1B4-4A2D-8F6B-E8E4D593D56D}" type="datetimeFigureOut">
              <a:rPr lang="es-PE" smtClean="0"/>
              <a:t>27/10/2024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FC81F3-8011-44F7-84D3-8CAF833E5BE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6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E0E35-B652-4452-B140-DD8CEA69BD29}"/>
              </a:ext>
            </a:extLst>
          </p:cNvPr>
          <p:cNvSpPr txBox="1"/>
          <p:nvPr/>
        </p:nvSpPr>
        <p:spPr>
          <a:xfrm>
            <a:off x="3796748" y="315271"/>
            <a:ext cx="45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CUERPO GENERAL DE BOMBEROS VOLUNTARIOS DEL PERÚ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DIRECCIÓN GENERAL DE FORMACIÓN ACADÉMICA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89EBE-5BD0-4432-AA47-84F6733851D1}"/>
              </a:ext>
            </a:extLst>
          </p:cNvPr>
          <p:cNvSpPr txBox="1"/>
          <p:nvPr/>
        </p:nvSpPr>
        <p:spPr>
          <a:xfrm flipH="1">
            <a:off x="8282609" y="6499126"/>
            <a:ext cx="390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BÚSQUEDA Y RESCATE EN ESTRUCTURAS INCENDIÁNDOSE</a:t>
            </a:r>
            <a:endParaRPr lang="es-PE" sz="1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796A61-457A-40E5-89E5-D61A4D6A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6413633"/>
            <a:ext cx="549965" cy="4511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77A822-E2E6-4C01-9B2D-3473495E5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00797"/>
            <a:ext cx="10058400" cy="3566160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FF0000"/>
                </a:solidFill>
              </a:rPr>
              <a:t>Busqueda y Rescate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5A64DFE-A0F2-460C-A036-D366407C4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/>
          <a:lstStyle/>
          <a:p>
            <a:r>
              <a:rPr lang="es-PE" b="1" dirty="0">
                <a:solidFill>
                  <a:schemeClr val="tx1"/>
                </a:solidFill>
              </a:rPr>
              <a:t>Lección 2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537A28-35C7-46C7-9B29-B68BDAA0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454"/>
            <a:ext cx="693599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B4CAD5-8A41-4797-8587-53617CD53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9" y="103202"/>
            <a:ext cx="1292457" cy="914078"/>
          </a:xfrm>
          <a:prstGeom prst="rect">
            <a:avLst/>
          </a:prstGeom>
        </p:spPr>
      </p:pic>
      <p:sp>
        <p:nvSpPr>
          <p:cNvPr id="3" name="Subtítulo 5">
            <a:extLst>
              <a:ext uri="{FF2B5EF4-FFF2-40B4-BE49-F238E27FC236}">
                <a16:creationId xmlns:a16="http://schemas.microsoft.com/office/drawing/2014/main" id="{5CFD7DDC-181B-B088-5546-1F21AB0CC8A0}"/>
              </a:ext>
            </a:extLst>
          </p:cNvPr>
          <p:cNvSpPr txBox="1">
            <a:spLocks/>
          </p:cNvSpPr>
          <p:nvPr/>
        </p:nvSpPr>
        <p:spPr>
          <a:xfrm>
            <a:off x="8395252" y="5953257"/>
            <a:ext cx="3459480" cy="33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nt. Cbp Miguel MACHACCA</a:t>
            </a:r>
          </a:p>
        </p:txBody>
      </p:sp>
    </p:spTree>
    <p:extLst>
      <p:ext uri="{BB962C8B-B14F-4D97-AF65-F5344CB8AC3E}">
        <p14:creationId xmlns:p14="http://schemas.microsoft.com/office/powerpoint/2010/main" val="34252904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E0E35-B652-4452-B140-DD8CEA69BD29}"/>
              </a:ext>
            </a:extLst>
          </p:cNvPr>
          <p:cNvSpPr txBox="1"/>
          <p:nvPr/>
        </p:nvSpPr>
        <p:spPr>
          <a:xfrm>
            <a:off x="3796748" y="315271"/>
            <a:ext cx="45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CUERPO GENERAL DE BOMBEROS VOLUNTARIOS DEL PERÚ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DIRECCIÓN GENERAL DE FORMACIÓN ACADÉMICA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89EBE-5BD0-4432-AA47-84F6733851D1}"/>
              </a:ext>
            </a:extLst>
          </p:cNvPr>
          <p:cNvSpPr txBox="1"/>
          <p:nvPr/>
        </p:nvSpPr>
        <p:spPr>
          <a:xfrm flipH="1">
            <a:off x="8282609" y="6499126"/>
            <a:ext cx="390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BÚSQUEDA Y RESCATE EN ESTRUCTURAS INCENDIÁNDOSE</a:t>
            </a:r>
            <a:endParaRPr lang="es-PE" sz="1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796A61-457A-40E5-89E5-D61A4D6A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6413633"/>
            <a:ext cx="549965" cy="4511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77A822-E2E6-4C01-9B2D-3473495E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5963"/>
            <a:ext cx="10058400" cy="1450757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FF0000"/>
                </a:solidFill>
              </a:rPr>
              <a:t>Objetivos de la lección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263129-8C6B-4FC9-9163-0D2610DB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1" y="2809804"/>
            <a:ext cx="10058399" cy="3095252"/>
          </a:xfrm>
        </p:spPr>
        <p:txBody>
          <a:bodyPr>
            <a:noAutofit/>
          </a:bodyPr>
          <a:lstStyle/>
          <a:p>
            <a:pPr marL="12700" marR="762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469900" algn="l"/>
                <a:tab pos="470534" algn="l"/>
                <a:tab pos="1421130" algn="l"/>
                <a:tab pos="3067685" algn="l"/>
                <a:tab pos="3387725" algn="l"/>
                <a:tab pos="5457825" algn="l"/>
                <a:tab pos="5951855" algn="l"/>
                <a:tab pos="6488430" algn="l"/>
              </a:tabLst>
            </a:pPr>
            <a:r>
              <a:rPr lang="es-ES" sz="2800" dirty="0">
                <a:solidFill>
                  <a:schemeClr val="tx1"/>
                </a:solidFill>
                <a:cs typeface="Arial"/>
              </a:rPr>
              <a:t>A</a:t>
            </a:r>
            <a:r>
              <a:rPr lang="es-ES" sz="2800" spc="-5" dirty="0">
                <a:solidFill>
                  <a:schemeClr val="tx1"/>
                </a:solidFill>
                <a:cs typeface="Arial"/>
              </a:rPr>
              <a:t>l </a:t>
            </a:r>
            <a:r>
              <a:rPr lang="es-ES" sz="2800" spc="25" dirty="0">
                <a:solidFill>
                  <a:schemeClr val="tx1"/>
                </a:solidFill>
                <a:cs typeface="Arial"/>
              </a:rPr>
              <a:t>f</a:t>
            </a:r>
            <a:r>
              <a:rPr lang="es-ES" sz="2800" spc="-5" dirty="0">
                <a:solidFill>
                  <a:schemeClr val="tx1"/>
                </a:solidFill>
                <a:cs typeface="Arial"/>
              </a:rPr>
              <a:t>in</a:t>
            </a:r>
            <a:r>
              <a:rPr lang="es-ES" sz="2800" spc="5" dirty="0">
                <a:solidFill>
                  <a:schemeClr val="tx1"/>
                </a:solidFill>
                <a:cs typeface="Arial"/>
              </a:rPr>
              <a:t>a</a:t>
            </a:r>
            <a:r>
              <a:rPr lang="es-ES" sz="2800" spc="-5" dirty="0">
                <a:solidFill>
                  <a:schemeClr val="tx1"/>
                </a:solidFill>
                <a:cs typeface="Arial"/>
              </a:rPr>
              <a:t>l</a:t>
            </a:r>
            <a:r>
              <a:rPr lang="es-ES" sz="2800" spc="-15" dirty="0">
                <a:solidFill>
                  <a:schemeClr val="tx1"/>
                </a:solidFill>
                <a:cs typeface="Arial"/>
              </a:rPr>
              <a:t>i</a:t>
            </a:r>
            <a:r>
              <a:rPr lang="es-ES" sz="2800" spc="-25" dirty="0">
                <a:solidFill>
                  <a:schemeClr val="tx1"/>
                </a:solidFill>
                <a:cs typeface="Arial"/>
              </a:rPr>
              <a:t>z</a:t>
            </a:r>
            <a:r>
              <a:rPr lang="es-ES" sz="2800" dirty="0">
                <a:solidFill>
                  <a:schemeClr val="tx1"/>
                </a:solidFill>
                <a:cs typeface="Arial"/>
              </a:rPr>
              <a:t>ar </a:t>
            </a:r>
            <a:r>
              <a:rPr lang="es-ES" sz="2800" spc="-10" dirty="0">
                <a:solidFill>
                  <a:schemeClr val="tx1"/>
                </a:solidFill>
                <a:cs typeface="Arial"/>
              </a:rPr>
              <a:t>l</a:t>
            </a:r>
            <a:r>
              <a:rPr lang="es-ES" sz="2800" spc="-5" dirty="0">
                <a:solidFill>
                  <a:schemeClr val="tx1"/>
                </a:solidFill>
                <a:cs typeface="Arial"/>
              </a:rPr>
              <a:t>a lección el participante será capaz de:</a:t>
            </a:r>
            <a:endParaRPr lang="es-ES" sz="2800" dirty="0">
              <a:solidFill>
                <a:schemeClr val="tx1"/>
              </a:solidFill>
              <a:cs typeface="Arial"/>
            </a:endParaRPr>
          </a:p>
          <a:p>
            <a:pPr marL="12700" marR="762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469900" algn="l"/>
                <a:tab pos="470534" algn="l"/>
                <a:tab pos="1421130" algn="l"/>
                <a:tab pos="3067685" algn="l"/>
                <a:tab pos="3387725" algn="l"/>
                <a:tab pos="5457825" algn="l"/>
                <a:tab pos="5951855" algn="l"/>
                <a:tab pos="6488430" algn="l"/>
              </a:tabLst>
            </a:pPr>
            <a:r>
              <a:rPr lang="es-MX" sz="2800" spc="-5" dirty="0">
                <a:solidFill>
                  <a:schemeClr val="tx1"/>
                </a:solidFill>
                <a:cs typeface="Arial"/>
              </a:rPr>
              <a:t>1.	Definir Busqueda y Rescate en Incendios.</a:t>
            </a:r>
          </a:p>
          <a:p>
            <a:pPr marL="12700" marR="762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469900" algn="l"/>
                <a:tab pos="470534" algn="l"/>
                <a:tab pos="1421130" algn="l"/>
                <a:tab pos="3067685" algn="l"/>
                <a:tab pos="3387725" algn="l"/>
                <a:tab pos="5457825" algn="l"/>
                <a:tab pos="5951855" algn="l"/>
                <a:tab pos="6488430" algn="l"/>
              </a:tabLst>
            </a:pPr>
            <a:r>
              <a:rPr lang="es-MX" sz="2800" spc="-5" dirty="0">
                <a:solidFill>
                  <a:schemeClr val="tx1"/>
                </a:solidFill>
                <a:cs typeface="Arial"/>
              </a:rPr>
              <a:t>2.	Definir Búsqueda Primaria y búsqueda segundaria</a:t>
            </a:r>
          </a:p>
          <a:p>
            <a:pPr marL="12700" indent="0" algn="just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None/>
              <a:tabLst>
                <a:tab pos="469900" algn="l"/>
                <a:tab pos="470534" algn="l"/>
              </a:tabLst>
            </a:pPr>
            <a:endParaRPr lang="es-ES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537A28-35C7-46C7-9B29-B68BDAA0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454"/>
            <a:ext cx="693599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B4CAD5-8A41-4797-8587-53617CD53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9" y="103202"/>
            <a:ext cx="1292457" cy="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90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E0E35-B652-4452-B140-DD8CEA69BD29}"/>
              </a:ext>
            </a:extLst>
          </p:cNvPr>
          <p:cNvSpPr txBox="1"/>
          <p:nvPr/>
        </p:nvSpPr>
        <p:spPr>
          <a:xfrm>
            <a:off x="3796748" y="315271"/>
            <a:ext cx="45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CUERPO GENERAL DE BOMBEROS VOLUNTARIOS DEL PERÚ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DIRECCIÓN GENERAL DE FORMACIÓN ACADÉMICA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89EBE-5BD0-4432-AA47-84F6733851D1}"/>
              </a:ext>
            </a:extLst>
          </p:cNvPr>
          <p:cNvSpPr txBox="1"/>
          <p:nvPr/>
        </p:nvSpPr>
        <p:spPr>
          <a:xfrm flipH="1">
            <a:off x="8282609" y="6499126"/>
            <a:ext cx="390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BÚSQUEDA Y RESCATE EN ESTRUCTURAS INCENDIÁNDOSE</a:t>
            </a:r>
            <a:endParaRPr lang="es-PE" sz="1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796A61-457A-40E5-89E5-D61A4D6A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6413633"/>
            <a:ext cx="549965" cy="4511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77A822-E2E6-4C01-9B2D-3473495E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378"/>
            <a:ext cx="10058400" cy="1450757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1. Definición de Búsqueda y Rescate</a:t>
            </a:r>
            <a:endParaRPr lang="es-PE" sz="40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263129-8C6B-4FC9-9163-0D2610DB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1" y="2181732"/>
            <a:ext cx="6339840" cy="3349480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800" dirty="0"/>
              <a:t>Se define como el conjunto de </a:t>
            </a:r>
            <a:r>
              <a:rPr lang="es-MX" sz="2800" b="1" dirty="0"/>
              <a:t>técnicas y procedimientos </a:t>
            </a:r>
            <a:r>
              <a:rPr lang="es-MX" sz="2800" dirty="0"/>
              <a:t>empleados por equipos de emergencia, principalmente bomberos, para localizar y rescatar personas atrapadas en estructuras </a:t>
            </a:r>
            <a:r>
              <a:rPr lang="es-MX" sz="2800" dirty="0" err="1"/>
              <a:t>incendiandose</a:t>
            </a:r>
            <a:r>
              <a:rPr lang="es-MX" sz="2800" dirty="0"/>
              <a:t>. </a:t>
            </a:r>
            <a:endParaRPr lang="es-PE" sz="28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537A28-35C7-46C7-9B29-B68BDAA0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454"/>
            <a:ext cx="693599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B4CAD5-8A41-4797-8587-53617CD53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9" y="103202"/>
            <a:ext cx="1292457" cy="914078"/>
          </a:xfrm>
          <a:prstGeom prst="rect">
            <a:avLst/>
          </a:prstGeom>
        </p:spPr>
      </p:pic>
      <p:pic>
        <p:nvPicPr>
          <p:cNvPr id="1026" name="Picture 2" descr="Técnicas de Búsqueda y Rescate en Incendios">
            <a:extLst>
              <a:ext uri="{FF2B5EF4-FFF2-40B4-BE49-F238E27FC236}">
                <a16:creationId xmlns:a16="http://schemas.microsoft.com/office/drawing/2014/main" id="{E80B075B-9966-4F43-C020-8029F9FC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04" y="2327010"/>
            <a:ext cx="3250176" cy="24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605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9841E2A-9F91-CCB0-34E3-B9D99372F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389" y="1840102"/>
            <a:ext cx="5610142" cy="4297677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3E13F9-D4BD-7D9D-9DAD-DCF1DDEF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081" y="1840102"/>
            <a:ext cx="5794530" cy="44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E0E35-B652-4452-B140-DD8CEA69BD29}"/>
              </a:ext>
            </a:extLst>
          </p:cNvPr>
          <p:cNvSpPr txBox="1"/>
          <p:nvPr/>
        </p:nvSpPr>
        <p:spPr>
          <a:xfrm>
            <a:off x="3796748" y="315271"/>
            <a:ext cx="45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CUERPO GENERAL DE BOMBEROS VOLUNTARIOS DEL PERÚ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DIRECCIÓN GENERAL DE FORMACIÓN ACADÉMICA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89EBE-5BD0-4432-AA47-84F6733851D1}"/>
              </a:ext>
            </a:extLst>
          </p:cNvPr>
          <p:cNvSpPr txBox="1"/>
          <p:nvPr/>
        </p:nvSpPr>
        <p:spPr>
          <a:xfrm flipH="1">
            <a:off x="8282609" y="6499126"/>
            <a:ext cx="390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BÚSQUEDA Y RESCATE EN ESTRUCTURAS INCENDIÁNDOSE</a:t>
            </a:r>
            <a:endParaRPr lang="es-PE" sz="1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796A61-457A-40E5-89E5-D61A4D6A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6413633"/>
            <a:ext cx="549965" cy="4511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77A822-E2E6-4C01-9B2D-3473495E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5460"/>
            <a:ext cx="10058400" cy="1214625"/>
          </a:xfrm>
        </p:spPr>
        <p:txBody>
          <a:bodyPr>
            <a:normAutofit fontScale="90000"/>
          </a:bodyPr>
          <a:lstStyle/>
          <a:p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br>
              <a:rPr lang="es-PE" sz="4000" b="1" dirty="0">
                <a:solidFill>
                  <a:srgbClr val="FF0000"/>
                </a:solidFill>
              </a:rPr>
            </a:br>
            <a:r>
              <a:rPr lang="es-PE" sz="4000" b="1" dirty="0">
                <a:solidFill>
                  <a:srgbClr val="FF0000"/>
                </a:solidFill>
              </a:rPr>
              <a:t>2. Búsqueda Primaria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263129-8C6B-4FC9-9163-0D2610DB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48381"/>
            <a:ext cx="6553200" cy="40269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Es la fase inicial en las operaciones de búsqueda y rescate en incendios. Durante esta etapa, los bomberos realizan una búsqueda rápida y sistemática para localizar personas atrapadas en una estructura afectada por el fuego.</a:t>
            </a:r>
            <a:endParaRPr lang="es-PE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537A28-35C7-46C7-9B29-B68BDAA0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454"/>
            <a:ext cx="693599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B4CAD5-8A41-4797-8587-53617CD53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9" y="103202"/>
            <a:ext cx="1292457" cy="914078"/>
          </a:xfrm>
          <a:prstGeom prst="rect">
            <a:avLst/>
          </a:prstGeom>
        </p:spPr>
      </p:pic>
      <p:pic>
        <p:nvPicPr>
          <p:cNvPr id="3074" name="Picture 2" descr="Bomberos dan a conocer técnicas de rescate a víctimas de incendios">
            <a:extLst>
              <a:ext uri="{FF2B5EF4-FFF2-40B4-BE49-F238E27FC236}">
                <a16:creationId xmlns:a16="http://schemas.microsoft.com/office/drawing/2014/main" id="{49A2A3A0-AC86-F8E1-8EBD-1944B32C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65" y="2634588"/>
            <a:ext cx="3909391" cy="25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853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E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E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07669CB7-8ED9-8181-BE5F-7B9A4D17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2.1 PASOS PARA LA BUSQUEDA PRIMARIA: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C9A3C6-34DB-8A6E-B3D6-423D132C1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0423" y="2116448"/>
            <a:ext cx="10309474" cy="4322591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Planeación rápida y asignación de roles:</a:t>
            </a:r>
          </a:p>
          <a:p>
            <a:pPr marL="0" indent="0">
              <a:buNone/>
            </a:pPr>
            <a:r>
              <a:rPr lang="es-PE" sz="2800" dirty="0"/>
              <a:t>Evaluación de la estructura:</a:t>
            </a:r>
          </a:p>
          <a:p>
            <a:pPr marL="0" indent="0">
              <a:buNone/>
            </a:pPr>
            <a:r>
              <a:rPr lang="es-MX" sz="2800" dirty="0"/>
              <a:t>Seguir un patrón de búsqueda sistemático:</a:t>
            </a:r>
          </a:p>
          <a:p>
            <a:pPr marL="0" indent="0">
              <a:buNone/>
            </a:pPr>
            <a:r>
              <a:rPr lang="es-PE" sz="2800" dirty="0"/>
              <a:t>Mantener la comunicación:</a:t>
            </a:r>
          </a:p>
          <a:p>
            <a:pPr marL="0" indent="0">
              <a:buNone/>
            </a:pPr>
            <a:r>
              <a:rPr lang="es-PE" sz="2800" dirty="0"/>
              <a:t>Uso de herramientas especializadas:</a:t>
            </a:r>
            <a:endParaRPr lang="en-US" sz="2800" dirty="0"/>
          </a:p>
          <a:p>
            <a:pPr marL="0" indent="0">
              <a:buNone/>
            </a:pPr>
            <a:r>
              <a:rPr lang="es-MX" sz="2800" dirty="0"/>
              <a:t>Tener en cuenta el control del aire y uso de </a:t>
            </a:r>
            <a:r>
              <a:rPr lang="es-MX" sz="2800" dirty="0" err="1"/>
              <a:t>epra</a:t>
            </a:r>
            <a:r>
              <a:rPr lang="es-MX" sz="2800" dirty="0"/>
              <a:t>:</a:t>
            </a:r>
            <a:endParaRPr lang="es-PE" sz="28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5571C94-0C23-2E52-299E-81EAB1E3F660}"/>
              </a:ext>
            </a:extLst>
          </p:cNvPr>
          <p:cNvSpPr/>
          <p:nvPr/>
        </p:nvSpPr>
        <p:spPr>
          <a:xfrm>
            <a:off x="7618274" y="1882765"/>
            <a:ext cx="1689315" cy="168931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AC7AFE6-37EA-0633-712F-06C13B648A51}"/>
              </a:ext>
            </a:extLst>
          </p:cNvPr>
          <p:cNvSpPr/>
          <p:nvPr/>
        </p:nvSpPr>
        <p:spPr>
          <a:xfrm>
            <a:off x="9512513" y="1882765"/>
            <a:ext cx="1689315" cy="168931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633F1BB-C1A7-A788-E150-C9F6C6BCD4A2}"/>
              </a:ext>
            </a:extLst>
          </p:cNvPr>
          <p:cNvSpPr/>
          <p:nvPr/>
        </p:nvSpPr>
        <p:spPr>
          <a:xfrm>
            <a:off x="7618274" y="4096003"/>
            <a:ext cx="1689315" cy="168931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206D30E-743A-4EF5-F604-DC7602400468}"/>
              </a:ext>
            </a:extLst>
          </p:cNvPr>
          <p:cNvSpPr/>
          <p:nvPr/>
        </p:nvSpPr>
        <p:spPr>
          <a:xfrm>
            <a:off x="9512513" y="4114915"/>
            <a:ext cx="1689315" cy="168931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40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E0E35-B652-4452-B140-DD8CEA69BD29}"/>
              </a:ext>
            </a:extLst>
          </p:cNvPr>
          <p:cNvSpPr txBox="1"/>
          <p:nvPr/>
        </p:nvSpPr>
        <p:spPr>
          <a:xfrm>
            <a:off x="3796748" y="315271"/>
            <a:ext cx="45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CUERPO GENERAL DE BOMBEROS VOLUNTARIOS DEL PERÚ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DIRECCIÓN GENERAL DE FORMACIÓN ACADÉMICA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89EBE-5BD0-4432-AA47-84F6733851D1}"/>
              </a:ext>
            </a:extLst>
          </p:cNvPr>
          <p:cNvSpPr txBox="1"/>
          <p:nvPr/>
        </p:nvSpPr>
        <p:spPr>
          <a:xfrm flipH="1">
            <a:off x="8282609" y="6499126"/>
            <a:ext cx="390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BÚSQUEDA Y RESCATE EN ESTRUCTURAS INCENDIÁNDOSE</a:t>
            </a:r>
            <a:endParaRPr lang="es-PE" sz="1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796A61-457A-40E5-89E5-D61A4D6A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6413633"/>
            <a:ext cx="549965" cy="4511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77A822-E2E6-4C01-9B2D-3473495E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5963"/>
            <a:ext cx="10058400" cy="1450757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FF0000"/>
                </a:solidFill>
              </a:rPr>
              <a:t>2.2 Búsqueda Secundaria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263129-8C6B-4FC9-9163-0D2610DB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1325" y="2600449"/>
            <a:ext cx="5983356" cy="41076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75"/>
              </a:spcBef>
              <a:buNone/>
            </a:pPr>
            <a:r>
              <a:rPr lang="es-MX" sz="2800" dirty="0"/>
              <a:t>Es una fase posterior en las operaciones de búsqueda y rescate en incendios, que se lleva a cabo después de que la situación del incendio está más controlada y el riesgo de propagación o colapso ha disminuido.</a:t>
            </a:r>
            <a:endParaRPr lang="es-ES" sz="28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537A28-35C7-46C7-9B29-B68BDAA0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454"/>
            <a:ext cx="693599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B4CAD5-8A41-4797-8587-53617CD53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9" y="103202"/>
            <a:ext cx="1292457" cy="914078"/>
          </a:xfrm>
          <a:prstGeom prst="rect">
            <a:avLst/>
          </a:prstGeom>
        </p:spPr>
      </p:pic>
      <p:pic>
        <p:nvPicPr>
          <p:cNvPr id="2050" name="Picture 2" descr="Un incendio devora el comedor de un piso de la calle Reina de Xàtiva -  Levante-EMV">
            <a:extLst>
              <a:ext uri="{FF2B5EF4-FFF2-40B4-BE49-F238E27FC236}">
                <a16:creationId xmlns:a16="http://schemas.microsoft.com/office/drawing/2014/main" id="{57BD705E-DFA3-AB56-2993-0AEA3516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3" y="2621123"/>
            <a:ext cx="3685282" cy="25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0026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E0E35-B652-4452-B140-DD8CEA69BD29}"/>
              </a:ext>
            </a:extLst>
          </p:cNvPr>
          <p:cNvSpPr txBox="1"/>
          <p:nvPr/>
        </p:nvSpPr>
        <p:spPr>
          <a:xfrm>
            <a:off x="3796748" y="315271"/>
            <a:ext cx="45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CUERPO GENERAL DE BOMBEROS VOLUNTARIOS DEL PERÚ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DIRECCIÓN GENERAL DE FORMACIÓN ACADÉMICA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89EBE-5BD0-4432-AA47-84F6733851D1}"/>
              </a:ext>
            </a:extLst>
          </p:cNvPr>
          <p:cNvSpPr txBox="1"/>
          <p:nvPr/>
        </p:nvSpPr>
        <p:spPr>
          <a:xfrm flipH="1">
            <a:off x="8282609" y="6499126"/>
            <a:ext cx="390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BÚSQUEDA Y RESCATE EN ESTRUCTURAS INCENDIÁNDOSE</a:t>
            </a:r>
            <a:endParaRPr lang="es-PE" sz="1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796A61-457A-40E5-89E5-D61A4D6A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6413633"/>
            <a:ext cx="549965" cy="4511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77A822-E2E6-4C01-9B2D-3473495E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67" y="377394"/>
            <a:ext cx="10058400" cy="1450757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FF0000"/>
                </a:solidFill>
              </a:rPr>
              <a:t>2.3 PAUTAS PARA LA BUSQUEDA SECUNDARIA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263129-8C6B-4FC9-9163-0D2610DB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967" y="2170317"/>
            <a:ext cx="7658793" cy="41989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búsqueda secundaria es más detallada y cuidadosa. </a:t>
            </a:r>
          </a:p>
          <a:p>
            <a:pPr marL="0" lvl="0" indent="0">
              <a:buNone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realiza cuando el incendio está controlado.</a:t>
            </a:r>
          </a:p>
          <a:p>
            <a:pPr marL="0" lvl="0" indent="0">
              <a:buNone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emplean herramientas (cámaras térmicas, equipo de iluminación)</a:t>
            </a:r>
          </a:p>
          <a:p>
            <a:pPr marL="0" lvl="0" indent="0">
              <a:buNone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búsqueda secundaria, se informa al comandante de incidentes para confirmar que el área está despejada, lo cual permite dar por concluidas las labores de rescate en esa estructura.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PE" sz="2400" kern="0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537A28-35C7-46C7-9B29-B68BDAA0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454"/>
            <a:ext cx="693599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B4CAD5-8A41-4797-8587-53617CD53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9" y="103202"/>
            <a:ext cx="1292457" cy="914078"/>
          </a:xfrm>
          <a:prstGeom prst="rect">
            <a:avLst/>
          </a:prstGeom>
        </p:spPr>
      </p:pic>
      <p:pic>
        <p:nvPicPr>
          <p:cNvPr id="5122" name="Picture 2" descr="UAE CUERPO OFICIAL BOMBEROS DE BOGOTÁ">
            <a:extLst>
              <a:ext uri="{FF2B5EF4-FFF2-40B4-BE49-F238E27FC236}">
                <a16:creationId xmlns:a16="http://schemas.microsoft.com/office/drawing/2014/main" id="{34A1F217-D41D-C519-EFD2-34A35CBF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30" y="1828151"/>
            <a:ext cx="2952751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401ED97-0626-74C5-E5D0-12243928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30" y="4172539"/>
            <a:ext cx="2952750" cy="198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713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E0E35-B652-4452-B140-DD8CEA69BD29}"/>
              </a:ext>
            </a:extLst>
          </p:cNvPr>
          <p:cNvSpPr txBox="1"/>
          <p:nvPr/>
        </p:nvSpPr>
        <p:spPr>
          <a:xfrm>
            <a:off x="3796748" y="315271"/>
            <a:ext cx="459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CUERPO GENERAL DE BOMBEROS VOLUNTARIOS DEL PERÚ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DIRECCIÓN GENERAL DE FORMACIÓN ACADÉMICA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B89EBE-5BD0-4432-AA47-84F6733851D1}"/>
              </a:ext>
            </a:extLst>
          </p:cNvPr>
          <p:cNvSpPr txBox="1"/>
          <p:nvPr/>
        </p:nvSpPr>
        <p:spPr>
          <a:xfrm flipH="1">
            <a:off x="8282609" y="6499126"/>
            <a:ext cx="390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BÚSQUEDA Y RESCATE EN ESTRUCTURAS INCENDIÁNDOSE</a:t>
            </a:r>
            <a:endParaRPr lang="es-PE" sz="12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796A61-457A-40E5-89E5-D61A4D6A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6413633"/>
            <a:ext cx="549965" cy="45115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F43FC29-E1BE-4D31-9748-D28F037A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4454"/>
            <a:ext cx="693599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75EFE2-5EA8-46E8-AD11-DAE4F157F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9" y="103202"/>
            <a:ext cx="1292457" cy="914078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286C65F-2354-4F5A-8DE3-4B031A914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4998720" cy="3566160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FF0000"/>
                </a:solidFill>
              </a:rPr>
              <a:t>Gracias por la atención</a:t>
            </a:r>
          </a:p>
        </p:txBody>
      </p:sp>
    </p:spTree>
    <p:extLst>
      <p:ext uri="{BB962C8B-B14F-4D97-AF65-F5344CB8AC3E}">
        <p14:creationId xmlns:p14="http://schemas.microsoft.com/office/powerpoint/2010/main" val="1138639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cción">
  <a:themeElements>
    <a:clrScheme name="Personalizado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FF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5271</TotalTime>
  <Words>580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Retrospección</vt:lpstr>
      <vt:lpstr>Busqueda y Rescate</vt:lpstr>
      <vt:lpstr>Objetivos de la lección</vt:lpstr>
      <vt:lpstr>1. Definición de Búsqueda y Rescate</vt:lpstr>
      <vt:lpstr>Presentación de PowerPoint</vt:lpstr>
      <vt:lpstr>                                                                                     2. Búsqueda Primaria</vt:lpstr>
      <vt:lpstr>                                                                                     2.1 PASOS PARA LA BUSQUEDA PRIMARIA:</vt:lpstr>
      <vt:lpstr>2.2 Búsqueda Secundaria</vt:lpstr>
      <vt:lpstr>2.3 PAUTAS PARA LA BUSQUEDA SECUNDARIA</vt:lpstr>
      <vt:lpstr>Gracias por la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CONSIDERACIONES DE SEGURIDAD EN LAS TAREAS BÚSQUEDA Y RESCATE</dc:title>
  <dc:creator>JOSE CARLOS</dc:creator>
  <cp:lastModifiedBy>JOSE MIGUEL MACHACCA GERI</cp:lastModifiedBy>
  <cp:revision>155</cp:revision>
  <dcterms:created xsi:type="dcterms:W3CDTF">2020-04-12T19:40:07Z</dcterms:created>
  <dcterms:modified xsi:type="dcterms:W3CDTF">2024-10-27T16:03:34Z</dcterms:modified>
</cp:coreProperties>
</file>